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0"/>
  </p:notesMasterIdLst>
  <p:sldIdLst>
    <p:sldId id="261" r:id="rId5"/>
    <p:sldId id="269" r:id="rId6"/>
    <p:sldId id="291" r:id="rId7"/>
    <p:sldId id="292" r:id="rId8"/>
    <p:sldId id="290" r:id="rId9"/>
  </p:sldIdLst>
  <p:sldSz cx="12192000" cy="6858000"/>
  <p:notesSz cx="7010400" cy="9296400"/>
  <p:embeddedFontLst>
    <p:embeddedFont>
      <p:font typeface="Open Sans Semibold" panose="020B0604020202020204" charset="0"/>
      <p:bold r:id="rId11"/>
      <p:boldItalic r:id="rId12"/>
    </p:embeddedFont>
    <p:embeddedFont>
      <p:font typeface="Calibri" panose="020F0502020204030204" pitchFamily="34" charset="0"/>
      <p:regular r:id="rId13"/>
      <p:bold r:id="rId14"/>
      <p:italic r:id="rId15"/>
      <p:boldItalic r:id="rId16"/>
    </p:embeddedFont>
    <p:embeddedFont>
      <p:font typeface="Open Sans Semibold" panose="020B0604020202020204" charset="0"/>
      <p:bold r:id="rId11"/>
      <p:boldItalic r:id="rId12"/>
    </p:embeddedFont>
    <p:embeddedFont>
      <p:font typeface="Open Sans Light" panose="020B060402020202020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7/25/2022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dirty="0"/>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dirty="0"/>
          </a:p>
        </p:txBody>
      </p:sp>
    </p:spTree>
    <p:extLst>
      <p:ext uri="{BB962C8B-B14F-4D97-AF65-F5344CB8AC3E}">
        <p14:creationId xmlns:p14="http://schemas.microsoft.com/office/powerpoint/2010/main" val="119543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dirty="0"/>
          </a:p>
        </p:txBody>
      </p:sp>
    </p:spTree>
    <p:extLst>
      <p:ext uri="{BB962C8B-B14F-4D97-AF65-F5344CB8AC3E}">
        <p14:creationId xmlns:p14="http://schemas.microsoft.com/office/powerpoint/2010/main" val="88406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dirty="0"/>
          </a:p>
        </p:txBody>
      </p:sp>
    </p:spTree>
    <p:extLst>
      <p:ext uri="{BB962C8B-B14F-4D97-AF65-F5344CB8AC3E}">
        <p14:creationId xmlns:p14="http://schemas.microsoft.com/office/powerpoint/2010/main" val="57951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dirty="0"/>
          </a:p>
        </p:txBody>
      </p:sp>
    </p:spTree>
    <p:extLst>
      <p:ext uri="{BB962C8B-B14F-4D97-AF65-F5344CB8AC3E}">
        <p14:creationId xmlns:p14="http://schemas.microsoft.com/office/powerpoint/2010/main" val="316315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dirty="0"/>
          </a:p>
        </p:txBody>
      </p:sp>
    </p:spTree>
    <p:extLst>
      <p:ext uri="{BB962C8B-B14F-4D97-AF65-F5344CB8AC3E}">
        <p14:creationId xmlns:p14="http://schemas.microsoft.com/office/powerpoint/2010/main" val="3570000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7/25/2022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7/25/2022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kctcdata.org/wp-content/uploads/2022/07/KCTC-Active-Consent-June-2022-Update.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www.cdc.gov/healthyyouth/data/yrbs/questionnaires.htm" TargetMode="External"/><Relationship Id="rId4" Type="http://schemas.openxmlformats.org/officeDocument/2006/relationships/hyperlink" Target="https://kctcdata.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97523" y="4418401"/>
            <a:ext cx="2406445" cy="667949"/>
          </a:xfrm>
        </p:spPr>
        <p:txBody>
          <a:bodyPr>
            <a:normAutofit fontScale="90000"/>
          </a:bodyPr>
          <a:lstStyle/>
          <a:p>
            <a:r>
              <a:rPr lang="en-US" dirty="0"/>
              <a:t>HB 2567</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244645" y="4418401"/>
            <a:ext cx="8858865" cy="1227504"/>
          </a:xfrm>
        </p:spPr>
        <p:txBody>
          <a:bodyPr>
            <a:normAutofit/>
          </a:bodyPr>
          <a:lstStyle/>
          <a:p>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SECTION 27</a:t>
            </a:r>
          </a:p>
          <a:p>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Nonacademic Tests, Questionnaires, Surveys &amp; Exams</a:t>
            </a:r>
          </a:p>
        </p:txBody>
      </p:sp>
      <p:sp>
        <p:nvSpPr>
          <p:cNvPr id="3" name="TextBox 2">
            <a:extLst>
              <a:ext uri="{FF2B5EF4-FFF2-40B4-BE49-F238E27FC236}">
                <a16:creationId xmlns:a16="http://schemas.microsoft.com/office/drawing/2014/main" id="{72D236A3-C3F7-434F-B514-4EAD52176F3D}"/>
              </a:ext>
            </a:extLst>
          </p:cNvPr>
          <p:cNvSpPr txBox="1"/>
          <p:nvPr/>
        </p:nvSpPr>
        <p:spPr>
          <a:xfrm>
            <a:off x="10683241" y="4367672"/>
            <a:ext cx="1508759" cy="307777"/>
          </a:xfrm>
          <a:prstGeom prst="rect">
            <a:avLst/>
          </a:prstGeom>
          <a:noFill/>
        </p:spPr>
        <p:txBody>
          <a:bodyPr wrap="square" rtlCol="0">
            <a:spAutoFit/>
          </a:bodyPr>
          <a:lstStyle/>
          <a:p>
            <a:pPr algn="ctr"/>
            <a:r>
              <a:rPr lang="en-US" sz="1400" b="1" dirty="0"/>
              <a:t>7-21-2022</a:t>
            </a:r>
          </a:p>
        </p:txBody>
      </p:sp>
    </p:spTree>
    <p:extLst>
      <p:ext uri="{BB962C8B-B14F-4D97-AF65-F5344CB8AC3E}">
        <p14:creationId xmlns:p14="http://schemas.microsoft.com/office/powerpoint/2010/main" val="43027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661602" y="218144"/>
            <a:ext cx="11328265" cy="1149350"/>
          </a:xfrm>
        </p:spPr>
        <p:txBody>
          <a:bodyPr>
            <a:noAutofit/>
          </a:bodyPr>
          <a:lstStyle/>
          <a:p>
            <a:r>
              <a:rPr lang="en-US" b="1" dirty="0"/>
              <a:t>What Does the Statute Say?</a:t>
            </a:r>
          </a:p>
        </p:txBody>
      </p:sp>
      <p:sp>
        <p:nvSpPr>
          <p:cNvPr id="5" name="Text Placeholder 4">
            <a:extLst>
              <a:ext uri="{FF2B5EF4-FFF2-40B4-BE49-F238E27FC236}">
                <a16:creationId xmlns:a16="http://schemas.microsoft.com/office/drawing/2014/main" id="{08A4D3E1-A429-4780-9ADC-0D9711AEDDA1}"/>
              </a:ext>
            </a:extLst>
          </p:cNvPr>
          <p:cNvSpPr>
            <a:spLocks noGrp="1"/>
          </p:cNvSpPr>
          <p:nvPr>
            <p:ph type="body" idx="1"/>
          </p:nvPr>
        </p:nvSpPr>
        <p:spPr>
          <a:xfrm>
            <a:off x="586852" y="1367494"/>
            <a:ext cx="11477767" cy="4739970"/>
          </a:xfrm>
        </p:spPr>
        <p:txBody>
          <a:bodyPr>
            <a:noAutofit/>
          </a:bodyPr>
          <a:lstStyle/>
          <a:p>
            <a:pPr marL="342900" indent="-342900">
              <a:lnSpc>
                <a:spcPct val="100000"/>
              </a:lnSpc>
              <a:buFont typeface="Arial" panose="020B0604020202020204" pitchFamily="34" charset="0"/>
              <a:buChar char="•"/>
            </a:pPr>
            <a:r>
              <a:rPr lang="en-US" sz="2200" b="0" dirty="0">
                <a:latin typeface="+mn-lt"/>
              </a:rPr>
              <a:t>Includes questions about personal and private attitudes, values and beliefs,</a:t>
            </a:r>
            <a:br>
              <a:rPr lang="en-US" sz="2200" b="0" dirty="0">
                <a:latin typeface="+mn-lt"/>
              </a:rPr>
            </a:br>
            <a:r>
              <a:rPr lang="en-US" sz="2200" b="0" dirty="0">
                <a:latin typeface="+mn-lt"/>
              </a:rPr>
              <a:t>as well as practices of the student, parents, guardians, family members, associates, friends and/or peers.</a:t>
            </a:r>
          </a:p>
          <a:p>
            <a:pPr marL="342900" indent="-342900">
              <a:lnSpc>
                <a:spcPct val="100000"/>
              </a:lnSpc>
              <a:buFont typeface="Arial" panose="020B0604020202020204" pitchFamily="34" charset="0"/>
              <a:buChar char="•"/>
            </a:pPr>
            <a:r>
              <a:rPr lang="en-US" sz="2200" b="0" dirty="0">
                <a:latin typeface="+mn-lt"/>
              </a:rPr>
              <a:t>Notify the parent in writing no more than four months before administration of the Nonacademic Tests, Questionnaires, Surveys and Exams (NTQSE).</a:t>
            </a:r>
          </a:p>
          <a:p>
            <a:pPr marL="800100" lvl="1" indent="-342900">
              <a:lnSpc>
                <a:spcPct val="100000"/>
              </a:lnSpc>
              <a:buFont typeface="Arial" panose="020B0604020202020204" pitchFamily="34" charset="0"/>
              <a:buChar char="•"/>
            </a:pPr>
            <a:r>
              <a:rPr lang="en-US" sz="2200" b="0" dirty="0">
                <a:latin typeface="+mn-lt"/>
                <a:ea typeface="Open Sans SemiBold" panose="020B0706030804020204" pitchFamily="34" charset="0"/>
                <a:cs typeface="Open Sans SemiBold" panose="020B0706030804020204" pitchFamily="34" charset="0"/>
              </a:rPr>
              <a:t>Include a copy of the NTQSE; describe how the parent provides written consent; provide the name of the company or entity; and explain how the data will be used.</a:t>
            </a:r>
          </a:p>
          <a:p>
            <a:pPr marL="342900" indent="-342900">
              <a:lnSpc>
                <a:spcPct val="100000"/>
              </a:lnSpc>
              <a:buFont typeface="Arial" panose="020B0604020202020204" pitchFamily="34" charset="0"/>
              <a:buChar char="•"/>
            </a:pPr>
            <a:r>
              <a:rPr lang="en-US" sz="2200" b="0" dirty="0">
                <a:latin typeface="+mn-lt"/>
              </a:rPr>
              <a:t>The parent must “opt-in” with consent in writing or electronic signature for </a:t>
            </a:r>
            <a:r>
              <a:rPr lang="en-US" sz="2200" b="0" u="sng" dirty="0">
                <a:latin typeface="+mn-lt"/>
              </a:rPr>
              <a:t>each</a:t>
            </a:r>
            <a:r>
              <a:rPr lang="en-US" sz="2200" b="0" dirty="0">
                <a:latin typeface="+mn-lt"/>
              </a:rPr>
              <a:t> NTQSE.</a:t>
            </a:r>
          </a:p>
          <a:p>
            <a:pPr marL="342900" indent="-342900">
              <a:lnSpc>
                <a:spcPct val="100000"/>
              </a:lnSpc>
              <a:buFont typeface="Arial" panose="020B0604020202020204" pitchFamily="34" charset="0"/>
              <a:buChar char="•"/>
            </a:pPr>
            <a:r>
              <a:rPr lang="en-US" sz="2200" b="0" dirty="0">
                <a:latin typeface="+mn-lt"/>
              </a:rPr>
              <a:t>The student may “opt-out” of the NTQSE, and must be informed of this right.</a:t>
            </a:r>
          </a:p>
          <a:p>
            <a:pPr marL="342900" indent="-342900">
              <a:lnSpc>
                <a:spcPct val="100000"/>
              </a:lnSpc>
              <a:buFont typeface="Arial" panose="020B0604020202020204" pitchFamily="34" charset="0"/>
              <a:buChar char="•"/>
            </a:pPr>
            <a:r>
              <a:rPr lang="en-US" sz="2200" b="0" dirty="0">
                <a:latin typeface="+mn-lt"/>
              </a:rPr>
              <a:t>Post a copy of the NTQSE on the school district website.</a:t>
            </a:r>
          </a:p>
          <a:p>
            <a:pPr marL="342900" indent="-342900">
              <a:lnSpc>
                <a:spcPct val="100000"/>
              </a:lnSpc>
              <a:buFont typeface="Arial" panose="020B0604020202020204" pitchFamily="34" charset="0"/>
              <a:buChar char="•"/>
            </a:pPr>
            <a:r>
              <a:rPr lang="en-US" sz="2200" b="0" dirty="0">
                <a:latin typeface="+mn-lt"/>
              </a:rPr>
              <a:t>Do not collect any personally identifiable student data through any NTQSE.</a:t>
            </a:r>
          </a:p>
        </p:txBody>
      </p:sp>
    </p:spTree>
    <p:extLst>
      <p:ext uri="{BB962C8B-B14F-4D97-AF65-F5344CB8AC3E}">
        <p14:creationId xmlns:p14="http://schemas.microsoft.com/office/powerpoint/2010/main" val="243648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586854" y="219108"/>
            <a:ext cx="10768534" cy="1149350"/>
          </a:xfrm>
        </p:spPr>
        <p:txBody>
          <a:bodyPr>
            <a:noAutofit/>
          </a:bodyPr>
          <a:lstStyle/>
          <a:p>
            <a:r>
              <a:rPr lang="en-US" dirty="0"/>
              <a:t>Examples of Commonly Used NTQSE That Fall Under HB 2567…</a:t>
            </a:r>
          </a:p>
        </p:txBody>
      </p:sp>
      <p:sp>
        <p:nvSpPr>
          <p:cNvPr id="9" name="Text Placeholder 7">
            <a:extLst>
              <a:ext uri="{FF2B5EF4-FFF2-40B4-BE49-F238E27FC236}">
                <a16:creationId xmlns:a16="http://schemas.microsoft.com/office/drawing/2014/main" id="{C8E5BB5F-6B87-4BAE-B87F-EBA163D980B8}"/>
              </a:ext>
            </a:extLst>
          </p:cNvPr>
          <p:cNvSpPr txBox="1">
            <a:spLocks/>
          </p:cNvSpPr>
          <p:nvPr/>
        </p:nvSpPr>
        <p:spPr>
          <a:xfrm>
            <a:off x="586854" y="2198983"/>
            <a:ext cx="11477767" cy="38696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1800" b="0" dirty="0"/>
          </a:p>
        </p:txBody>
      </p:sp>
      <p:sp>
        <p:nvSpPr>
          <p:cNvPr id="5" name="Text Placeholder 4">
            <a:extLst>
              <a:ext uri="{FF2B5EF4-FFF2-40B4-BE49-F238E27FC236}">
                <a16:creationId xmlns:a16="http://schemas.microsoft.com/office/drawing/2014/main" id="{08A4D3E1-A429-4780-9ADC-0D9711AEDDA1}"/>
              </a:ext>
            </a:extLst>
          </p:cNvPr>
          <p:cNvSpPr>
            <a:spLocks noGrp="1"/>
          </p:cNvSpPr>
          <p:nvPr>
            <p:ph type="body" idx="1"/>
          </p:nvPr>
        </p:nvSpPr>
        <p:spPr>
          <a:xfrm>
            <a:off x="614149" y="918292"/>
            <a:ext cx="10963702" cy="4733037"/>
          </a:xfrm>
        </p:spPr>
        <p:txBody>
          <a:bodyPr>
            <a:normAutofit fontScale="25000" lnSpcReduction="20000"/>
          </a:bodyPr>
          <a:lstStyle/>
          <a:p>
            <a:pPr marL="457200" indent="-457200">
              <a:buFont typeface="Arial" panose="020B0604020202020204" pitchFamily="34" charset="0"/>
              <a:buChar char="•"/>
            </a:pPr>
            <a:endParaRPr lang="en-US" sz="2300" b="0" dirty="0"/>
          </a:p>
          <a:p>
            <a:pPr marL="457200" indent="-457200">
              <a:buFont typeface="Arial" panose="020B0604020202020204" pitchFamily="34" charset="0"/>
              <a:buChar char="•"/>
            </a:pPr>
            <a:endParaRPr lang="en-US" sz="2300" b="0" dirty="0"/>
          </a:p>
          <a:p>
            <a:pPr>
              <a:lnSpc>
                <a:spcPct val="120000"/>
              </a:lnSpc>
            </a:pPr>
            <a:endParaRPr lang="en-US" sz="8000" dirty="0"/>
          </a:p>
          <a:p>
            <a:pPr>
              <a:lnSpc>
                <a:spcPct val="120000"/>
              </a:lnSpc>
            </a:pPr>
            <a:endParaRPr lang="en-US" sz="8000" b="0" dirty="0"/>
          </a:p>
          <a:p>
            <a:pPr>
              <a:lnSpc>
                <a:spcPct val="120000"/>
              </a:lnSpc>
            </a:pPr>
            <a:endParaRPr lang="en-US" sz="8000" dirty="0"/>
          </a:p>
          <a:p>
            <a:pPr>
              <a:lnSpc>
                <a:spcPct val="120000"/>
              </a:lnSpc>
            </a:pPr>
            <a:r>
              <a:rPr lang="en-US" sz="9600" b="0" dirty="0">
                <a:latin typeface="+mn-lt"/>
              </a:rPr>
              <a:t>Kansas Communities That Care Survey (KCTC)</a:t>
            </a:r>
          </a:p>
          <a:p>
            <a:pPr marL="914400" lvl="1" indent="-457200">
              <a:lnSpc>
                <a:spcPct val="120000"/>
              </a:lnSpc>
              <a:buFont typeface="Arial" panose="020B0604020202020204" pitchFamily="34" charset="0"/>
              <a:buChar char="•"/>
            </a:pPr>
            <a:r>
              <a:rPr lang="en-US" sz="9600" b="0" dirty="0">
                <a:latin typeface="+mn-lt"/>
                <a:hlinkClick r:id="rId3"/>
              </a:rPr>
              <a:t>Changes to the Parent Consent Requirement</a:t>
            </a:r>
            <a:endParaRPr lang="en-US" sz="9600" b="0" dirty="0">
              <a:latin typeface="+mn-lt"/>
            </a:endParaRPr>
          </a:p>
          <a:p>
            <a:pPr marL="914400" lvl="1" indent="-457200">
              <a:lnSpc>
                <a:spcPct val="120000"/>
              </a:lnSpc>
              <a:buFont typeface="Arial" panose="020B0604020202020204" pitchFamily="34" charset="0"/>
              <a:buChar char="•"/>
            </a:pPr>
            <a:r>
              <a:rPr lang="en-US" sz="9600" b="0" dirty="0">
                <a:latin typeface="+mn-lt"/>
                <a:hlinkClick r:id="rId4"/>
              </a:rPr>
              <a:t>Survey Information</a:t>
            </a:r>
            <a:endParaRPr lang="en-US" sz="9600" b="0" dirty="0">
              <a:latin typeface="+mn-lt"/>
            </a:endParaRPr>
          </a:p>
          <a:p>
            <a:pPr>
              <a:lnSpc>
                <a:spcPct val="120000"/>
              </a:lnSpc>
            </a:pPr>
            <a:endParaRPr lang="en-US" sz="9600" b="0" dirty="0">
              <a:latin typeface="+mn-lt"/>
            </a:endParaRPr>
          </a:p>
          <a:p>
            <a:pPr>
              <a:lnSpc>
                <a:spcPct val="120000"/>
              </a:lnSpc>
            </a:pPr>
            <a:r>
              <a:rPr lang="en-US" sz="9600" b="0" dirty="0">
                <a:latin typeface="+mn-lt"/>
              </a:rPr>
              <a:t>Youth Risk Behavior Surveillance System (YRBSS)</a:t>
            </a:r>
          </a:p>
          <a:p>
            <a:pPr marL="800100" lvl="1" indent="-342900">
              <a:lnSpc>
                <a:spcPct val="120000"/>
              </a:lnSpc>
              <a:buFont typeface="Arial" panose="020B0604020202020204" pitchFamily="34" charset="0"/>
              <a:buChar char="•"/>
            </a:pPr>
            <a:r>
              <a:rPr lang="en-US" sz="9600" b="0" dirty="0">
                <a:latin typeface="+mn-lt"/>
                <a:hlinkClick r:id="rId5"/>
              </a:rPr>
              <a:t>Website Overview and Survey Items with Results</a:t>
            </a:r>
            <a:endParaRPr lang="en-US" sz="9600" b="0" dirty="0">
              <a:latin typeface="+mn-lt"/>
            </a:endParaRPr>
          </a:p>
          <a:p>
            <a:pPr>
              <a:lnSpc>
                <a:spcPct val="120000"/>
              </a:lnSpc>
            </a:pPr>
            <a:endParaRPr lang="en-US" sz="9600" b="0" dirty="0">
              <a:latin typeface="+mn-lt"/>
            </a:endParaRPr>
          </a:p>
          <a:p>
            <a:pPr>
              <a:lnSpc>
                <a:spcPct val="120000"/>
              </a:lnSpc>
            </a:pPr>
            <a:r>
              <a:rPr lang="en-US" sz="9600" b="0" dirty="0">
                <a:latin typeface="+mn-lt"/>
              </a:rPr>
              <a:t>Locally Developed Surveys, CASEL Student Climate Survey</a:t>
            </a:r>
            <a:endParaRPr lang="en-US" dirty="0"/>
          </a:p>
        </p:txBody>
      </p:sp>
    </p:spTree>
    <p:extLst>
      <p:ext uri="{BB962C8B-B14F-4D97-AF65-F5344CB8AC3E}">
        <p14:creationId xmlns:p14="http://schemas.microsoft.com/office/powerpoint/2010/main" val="420335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586854" y="378257"/>
            <a:ext cx="10768534" cy="1149350"/>
          </a:xfrm>
        </p:spPr>
        <p:txBody>
          <a:bodyPr>
            <a:normAutofit/>
          </a:bodyPr>
          <a:lstStyle/>
          <a:p>
            <a:r>
              <a:rPr lang="en-US" dirty="0"/>
              <a:t>Other Commonly Used Measures</a:t>
            </a:r>
          </a:p>
        </p:txBody>
      </p:sp>
      <p:sp>
        <p:nvSpPr>
          <p:cNvPr id="5" name="Text Placeholder 4">
            <a:extLst>
              <a:ext uri="{FF2B5EF4-FFF2-40B4-BE49-F238E27FC236}">
                <a16:creationId xmlns:a16="http://schemas.microsoft.com/office/drawing/2014/main" id="{08A4D3E1-A429-4780-9ADC-0D9711AEDDA1}"/>
              </a:ext>
            </a:extLst>
          </p:cNvPr>
          <p:cNvSpPr>
            <a:spLocks noGrp="1"/>
          </p:cNvSpPr>
          <p:nvPr>
            <p:ph type="body" idx="1"/>
          </p:nvPr>
        </p:nvSpPr>
        <p:spPr>
          <a:xfrm>
            <a:off x="453458" y="952932"/>
            <a:ext cx="11285084" cy="5303309"/>
          </a:xfrm>
        </p:spPr>
        <p:txBody>
          <a:bodyPr>
            <a:noAutofit/>
          </a:bodyPr>
          <a:lstStyle/>
          <a:p>
            <a:pPr>
              <a:lnSpc>
                <a:spcPct val="100000"/>
              </a:lnSpc>
            </a:pPr>
            <a:r>
              <a:rPr lang="en-US" sz="2000" b="0" dirty="0">
                <a:latin typeface="+mn-lt"/>
              </a:rPr>
              <a:t>Screeners and other measures that impact academic progress and instructional practice:</a:t>
            </a:r>
          </a:p>
          <a:p>
            <a:pPr marL="457200" indent="-457200">
              <a:lnSpc>
                <a:spcPct val="100000"/>
              </a:lnSpc>
              <a:buFont typeface="Arial" panose="020B0604020202020204" pitchFamily="34" charset="0"/>
              <a:buChar char="•"/>
            </a:pPr>
            <a:r>
              <a:rPr lang="en-US" sz="2000" b="0" dirty="0">
                <a:latin typeface="+mn-lt"/>
              </a:rPr>
              <a:t>mySAEBRS through Fastbridge</a:t>
            </a:r>
          </a:p>
          <a:p>
            <a:pPr marL="457200" indent="-457200">
              <a:lnSpc>
                <a:spcPct val="100000"/>
              </a:lnSpc>
              <a:buFont typeface="Arial" panose="020B0604020202020204" pitchFamily="34" charset="0"/>
              <a:buChar char="•"/>
            </a:pPr>
            <a:r>
              <a:rPr lang="en-US" sz="2000" b="0" dirty="0">
                <a:latin typeface="+mn-lt"/>
              </a:rPr>
              <a:t>Panorama</a:t>
            </a:r>
          </a:p>
          <a:p>
            <a:pPr marL="457200" indent="-457200">
              <a:lnSpc>
                <a:spcPct val="100000"/>
              </a:lnSpc>
              <a:buFont typeface="Arial" panose="020B0604020202020204" pitchFamily="34" charset="0"/>
              <a:buChar char="•"/>
            </a:pPr>
            <a:r>
              <a:rPr lang="en-US" sz="2000" b="0" dirty="0">
                <a:latin typeface="+mn-lt"/>
              </a:rPr>
              <a:t>Xello</a:t>
            </a:r>
          </a:p>
          <a:p>
            <a:pPr marL="457200" indent="-457200">
              <a:lnSpc>
                <a:spcPct val="100000"/>
              </a:lnSpc>
              <a:buFont typeface="Arial" panose="020B0604020202020204" pitchFamily="34" charset="0"/>
              <a:buChar char="•"/>
            </a:pPr>
            <a:r>
              <a:rPr lang="en-US" sz="2000" b="0" dirty="0">
                <a:latin typeface="+mn-lt"/>
              </a:rPr>
              <a:t>ACT Mosaic &amp; Other ACT Products</a:t>
            </a:r>
          </a:p>
          <a:p>
            <a:pPr marL="457200" indent="-457200">
              <a:lnSpc>
                <a:spcPct val="100000"/>
              </a:lnSpc>
              <a:buFont typeface="Arial" panose="020B0604020202020204" pitchFamily="34" charset="0"/>
              <a:buChar char="•"/>
            </a:pPr>
            <a:r>
              <a:rPr lang="en-US" sz="2000" b="0" dirty="0">
                <a:latin typeface="+mn-lt"/>
              </a:rPr>
              <a:t>NAEP</a:t>
            </a:r>
          </a:p>
          <a:p>
            <a:pPr marL="457200" indent="-457200">
              <a:lnSpc>
                <a:spcPct val="100000"/>
              </a:lnSpc>
              <a:buFont typeface="Arial" panose="020B0604020202020204" pitchFamily="34" charset="0"/>
              <a:buChar char="•"/>
            </a:pPr>
            <a:r>
              <a:rPr lang="en-US" sz="2000" b="0" dirty="0">
                <a:latin typeface="+mn-lt"/>
              </a:rPr>
              <a:t>Some locally developed measures</a:t>
            </a:r>
          </a:p>
          <a:p>
            <a:pPr>
              <a:lnSpc>
                <a:spcPct val="100000"/>
              </a:lnSpc>
            </a:pPr>
            <a:r>
              <a:rPr lang="en-US" sz="2000" b="0" dirty="0">
                <a:latin typeface="+mn-lt"/>
              </a:rPr>
              <a:t>Although the above measures are considered academic and not subject to HB 2567, KSDE suggests promoting family engagement and transparency when collecting this type of data. Family engagement and transparency are enhanced by posting the tools online; following parent opt-in procedures; sharing how data is collected and utilized; and providing links to online resources associated with the tools.</a:t>
            </a:r>
            <a:endParaRPr lang="en-US" sz="2000" b="0" dirty="0"/>
          </a:p>
        </p:txBody>
      </p:sp>
    </p:spTree>
    <p:extLst>
      <p:ext uri="{BB962C8B-B14F-4D97-AF65-F5344CB8AC3E}">
        <p14:creationId xmlns:p14="http://schemas.microsoft.com/office/powerpoint/2010/main" val="264078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586854" y="254397"/>
            <a:ext cx="11187804" cy="1149350"/>
          </a:xfrm>
        </p:spPr>
        <p:txBody>
          <a:bodyPr>
            <a:noAutofit/>
          </a:bodyPr>
          <a:lstStyle/>
          <a:p>
            <a:r>
              <a:rPr lang="en-US" dirty="0"/>
              <a:t>Additional Note in the Statute</a:t>
            </a:r>
            <a:br>
              <a:rPr lang="en-US" dirty="0"/>
            </a:br>
            <a:r>
              <a:rPr lang="en-US" dirty="0"/>
              <a:t>(Suicidal Ideation)</a:t>
            </a:r>
          </a:p>
        </p:txBody>
      </p:sp>
      <p:sp>
        <p:nvSpPr>
          <p:cNvPr id="9" name="Text Placeholder 7">
            <a:extLst>
              <a:ext uri="{FF2B5EF4-FFF2-40B4-BE49-F238E27FC236}">
                <a16:creationId xmlns:a16="http://schemas.microsoft.com/office/drawing/2014/main" id="{C8E5BB5F-6B87-4BAE-B87F-EBA163D980B8}"/>
              </a:ext>
            </a:extLst>
          </p:cNvPr>
          <p:cNvSpPr txBox="1">
            <a:spLocks/>
          </p:cNvSpPr>
          <p:nvPr/>
        </p:nvSpPr>
        <p:spPr>
          <a:xfrm>
            <a:off x="586854" y="2198983"/>
            <a:ext cx="11477767" cy="38696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1800" b="0" dirty="0"/>
          </a:p>
        </p:txBody>
      </p:sp>
      <p:sp>
        <p:nvSpPr>
          <p:cNvPr id="5" name="Text Placeholder 4">
            <a:extLst>
              <a:ext uri="{FF2B5EF4-FFF2-40B4-BE49-F238E27FC236}">
                <a16:creationId xmlns:a16="http://schemas.microsoft.com/office/drawing/2014/main" id="{08A4D3E1-A429-4780-9ADC-0D9711AEDDA1}"/>
              </a:ext>
            </a:extLst>
          </p:cNvPr>
          <p:cNvSpPr>
            <a:spLocks noGrp="1"/>
          </p:cNvSpPr>
          <p:nvPr>
            <p:ph type="body" idx="1"/>
          </p:nvPr>
        </p:nvSpPr>
        <p:spPr>
          <a:xfrm>
            <a:off x="641444" y="2051942"/>
            <a:ext cx="10963702" cy="3317075"/>
          </a:xfrm>
        </p:spPr>
        <p:txBody>
          <a:bodyPr>
            <a:normAutofit fontScale="55000" lnSpcReduction="20000"/>
          </a:bodyPr>
          <a:lstStyle/>
          <a:p>
            <a:pPr>
              <a:lnSpc>
                <a:spcPct val="120000"/>
              </a:lnSpc>
            </a:pPr>
            <a:r>
              <a:rPr lang="en-US" sz="4400" b="0" dirty="0">
                <a:latin typeface="+mn-lt"/>
              </a:rPr>
              <a:t>If any school district employee becomes aware that a student may be a threat to themselves or others by a credible report from a student, peer or another district employee, after attempting to notify the parent, designated school personnel may administer a suicide risk assessment or screening tool.</a:t>
            </a:r>
          </a:p>
          <a:p>
            <a:pPr>
              <a:lnSpc>
                <a:spcPct val="120000"/>
              </a:lnSpc>
            </a:pPr>
            <a:endParaRPr lang="en-US" sz="4400" b="0" dirty="0">
              <a:latin typeface="+mn-lt"/>
            </a:endParaRPr>
          </a:p>
          <a:p>
            <a:pPr>
              <a:lnSpc>
                <a:spcPct val="120000"/>
              </a:lnSpc>
            </a:pPr>
            <a:r>
              <a:rPr lang="en-US" sz="4400" b="0" dirty="0">
                <a:latin typeface="+mn-lt"/>
              </a:rPr>
              <a:t>If a parent cannot be verbally notified, as soon as contact is made, school personnel will provide the parent all information obtained from the risk assessment administered to the student.</a:t>
            </a:r>
            <a:endParaRPr lang="en-US" dirty="0"/>
          </a:p>
        </p:txBody>
      </p:sp>
    </p:spTree>
    <p:extLst>
      <p:ext uri="{BB962C8B-B14F-4D97-AF65-F5344CB8AC3E}">
        <p14:creationId xmlns:p14="http://schemas.microsoft.com/office/powerpoint/2010/main" val="3989143436"/>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9B36-3905-4D71-9AD1-EDCFAD04EC31}">
  <ds:schemaRefs>
    <ds:schemaRef ds:uri="http://schemas.microsoft.com/office/2006/metadata/properties"/>
    <ds:schemaRef ds:uri="http://purl.org/dc/terms/"/>
    <ds:schemaRef ds:uri="http://schemas.openxmlformats.org/package/2006/metadata/core-properties"/>
    <ds:schemaRef ds:uri="6c663d95-8238-4b2d-b922-a74f82e5df6f"/>
    <ds:schemaRef ds:uri="http://purl.org/dc/dcmitype/"/>
    <ds:schemaRef ds:uri="http://schemas.microsoft.com/office/infopath/2007/PartnerControls"/>
    <ds:schemaRef ds:uri="d5501a87-0b31-43b9-bb13-8dd2b743a206"/>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424</TotalTime>
  <Words>272</Words>
  <Application>Microsoft Office PowerPoint</Application>
  <PresentationFormat>Widescreen</PresentationFormat>
  <Paragraphs>44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Open Sans Semibold</vt:lpstr>
      <vt:lpstr>Arial</vt:lpstr>
      <vt:lpstr>Calibri</vt:lpstr>
      <vt:lpstr>Open Sans Semibold</vt:lpstr>
      <vt:lpstr>Open Sans Light</vt:lpstr>
      <vt:lpstr>Custom Design</vt:lpstr>
      <vt:lpstr>HB 2567</vt:lpstr>
      <vt:lpstr>What Does the Statute Say?</vt:lpstr>
      <vt:lpstr>Examples of Commonly Used NTQSE That Fall Under HB 2567…</vt:lpstr>
      <vt:lpstr>Other Commonly Used Measures</vt:lpstr>
      <vt:lpstr>Additional Note in the Statute (Suicidal Ideation)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Matt Brown</cp:lastModifiedBy>
  <cp:revision>47</cp:revision>
  <cp:lastPrinted>2022-07-19T17:38:59Z</cp:lastPrinted>
  <dcterms:created xsi:type="dcterms:W3CDTF">2017-11-21T21:33:09Z</dcterms:created>
  <dcterms:modified xsi:type="dcterms:W3CDTF">2022-07-25T16:20:06Z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